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84" r:id="rId2"/>
  </p:sldMasterIdLst>
  <p:notesMasterIdLst>
    <p:notesMasterId r:id="rId27"/>
  </p:notesMasterIdLst>
  <p:sldIdLst>
    <p:sldId id="341" r:id="rId3"/>
    <p:sldId id="257" r:id="rId4"/>
    <p:sldId id="268" r:id="rId5"/>
    <p:sldId id="261" r:id="rId6"/>
    <p:sldId id="342" r:id="rId7"/>
    <p:sldId id="263" r:id="rId8"/>
    <p:sldId id="343" r:id="rId9"/>
    <p:sldId id="260" r:id="rId10"/>
    <p:sldId id="344" r:id="rId11"/>
    <p:sldId id="345" r:id="rId12"/>
    <p:sldId id="293" r:id="rId13"/>
    <p:sldId id="294" r:id="rId14"/>
    <p:sldId id="332" r:id="rId15"/>
    <p:sldId id="296" r:id="rId16"/>
    <p:sldId id="350" r:id="rId17"/>
    <p:sldId id="351" r:id="rId18"/>
    <p:sldId id="346" r:id="rId19"/>
    <p:sldId id="336" r:id="rId20"/>
    <p:sldId id="347" r:id="rId21"/>
    <p:sldId id="300" r:id="rId22"/>
    <p:sldId id="298" r:id="rId23"/>
    <p:sldId id="348" r:id="rId24"/>
    <p:sldId id="299" r:id="rId25"/>
    <p:sldId id="349" r:id="rId26"/>
  </p:sldIdLst>
  <p:sldSz cx="12192000" cy="6858000"/>
  <p:notesSz cx="6858000" cy="9144000"/>
  <p:embeddedFontLst>
    <p:embeddedFont>
      <p:font typeface="KoPub돋움체 Light" panose="020B0600000101010101" charset="-127"/>
      <p:regular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나눔고딕 ExtraBold" panose="020B0600000101010101" charset="-127"/>
      <p:bold r:id="rId31"/>
    </p:embeddedFont>
    <p:embeddedFont>
      <p:font typeface="KoPub돋움체 Bold" panose="020B0600000101010101" charset="-127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9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5B3"/>
    <a:srgbClr val="F0A4A2"/>
    <a:srgbClr val="F7786B"/>
    <a:srgbClr val="F8887C"/>
    <a:srgbClr val="F54F3D"/>
    <a:srgbClr val="91A8D0"/>
    <a:srgbClr val="FADBDA"/>
    <a:srgbClr val="F66354"/>
    <a:srgbClr val="F7CAC9"/>
    <a:srgbClr val="F5BE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4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102" y="1308"/>
      </p:cViewPr>
      <p:guideLst>
        <p:guide orient="horz" pos="2183"/>
        <p:guide pos="39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50DF7-8456-4A23-BB5E-55324A97D47E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DF4F3-6BFA-45FD-85C0-B87AB8BDE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316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41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489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229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855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777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4872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854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761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057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688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506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9161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3246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895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64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69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42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396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16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07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29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694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29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53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fontAlgn="base"/>
            <a:endParaRPr lang="en-US" altLang="ko-KR"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xmlns="" id="{F1DD056B-13C1-46B2-B4E5-7E3509560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53" y="166280"/>
            <a:ext cx="11817494" cy="652544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C7179E61-8265-45F9-928B-4E6C12C3FC93}"/>
              </a:ext>
            </a:extLst>
          </p:cNvPr>
          <p:cNvSpPr/>
          <p:nvPr/>
        </p:nvSpPr>
        <p:spPr>
          <a:xfrm>
            <a:off x="183940" y="166280"/>
            <a:ext cx="11817493" cy="652544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D623E31E-F0F5-450A-84ED-EF18CACECB56}"/>
              </a:ext>
            </a:extLst>
          </p:cNvPr>
          <p:cNvSpPr txBox="1"/>
          <p:nvPr/>
        </p:nvSpPr>
        <p:spPr>
          <a:xfrm>
            <a:off x="368916" y="991489"/>
            <a:ext cx="62132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영상처리를 이용한 </a:t>
            </a:r>
            <a:r>
              <a:rPr lang="en-US" altLang="ko-KR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Vodka </a:t>
            </a:r>
            <a:r>
              <a:rPr lang="ko-KR" altLang="en-US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검색 애플리케이션 개발</a:t>
            </a:r>
            <a:endParaRPr lang="en-US" altLang="ko-KR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2B28AB71-4704-44DB-A628-6A1059748DE8}"/>
              </a:ext>
            </a:extLst>
          </p:cNvPr>
          <p:cNvSpPr txBox="1"/>
          <p:nvPr/>
        </p:nvSpPr>
        <p:spPr>
          <a:xfrm>
            <a:off x="368916" y="3268033"/>
            <a:ext cx="4903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Vodka search Application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66B02BB1-79CA-4873-85C5-F397A8AE57FA}"/>
              </a:ext>
            </a:extLst>
          </p:cNvPr>
          <p:cNvSpPr txBox="1"/>
          <p:nvPr/>
        </p:nvSpPr>
        <p:spPr>
          <a:xfrm>
            <a:off x="372271" y="3812340"/>
            <a:ext cx="2735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캡스톤디자인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17F93469-8A50-4D7B-BE3F-D3C3E22F315F}"/>
              </a:ext>
            </a:extLst>
          </p:cNvPr>
          <p:cNvSpPr txBox="1"/>
          <p:nvPr/>
        </p:nvSpPr>
        <p:spPr>
          <a:xfrm>
            <a:off x="368916" y="4345251"/>
            <a:ext cx="4110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박지호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최영재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이혜성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2278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내용</a:t>
            </a:r>
          </a:p>
        </p:txBody>
      </p:sp>
    </p:spTree>
    <p:extLst>
      <p:ext uri="{BB962C8B-B14F-4D97-AF65-F5344CB8AC3E}">
        <p14:creationId xmlns:p14="http://schemas.microsoft.com/office/powerpoint/2010/main" val="421351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lvl="1"/>
            <a:endParaRPr lang="ko-KR" altLang="en-US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10872" y="1972437"/>
            <a:ext cx="9288905" cy="14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핸드폰의 카메라로 라벨 사진을 찍으면 라벨의 글자를 인식하여 술에 대한 정보를 표시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Shape 115"/>
          <p:cNvSpPr/>
          <p:nvPr/>
        </p:nvSpPr>
        <p:spPr>
          <a:xfrm>
            <a:off x="812261" y="1276387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7" name="내용 개체 틀 2"/>
          <p:cNvSpPr>
            <a:spLocks noGrp="1"/>
          </p:cNvSpPr>
          <p:nvPr>
            <p:ph idx="1"/>
          </p:nvPr>
        </p:nvSpPr>
        <p:spPr>
          <a:xfrm>
            <a:off x="916544" y="1398202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촬영한 사진으로 보드카 검색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26" name="오각형 25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5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6900F737-6D4C-41D0-B2D2-06D33DD33BB1}"/>
              </a:ext>
            </a:extLst>
          </p:cNvPr>
          <p:cNvSpPr txBox="1"/>
          <p:nvPr/>
        </p:nvSpPr>
        <p:spPr>
          <a:xfrm>
            <a:off x="89452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ACD312B8-50A2-4143-922B-CDF13EBEC80D}"/>
              </a:ext>
            </a:extLst>
          </p:cNvPr>
          <p:cNvSpPr txBox="1"/>
          <p:nvPr/>
        </p:nvSpPr>
        <p:spPr>
          <a:xfrm>
            <a:off x="1181382" y="3424030"/>
            <a:ext cx="9288905" cy="2207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라벨 이미지에서 글자 부분 찾기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글자를 찾아서 판독하여 텍스트로 전환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전환된 술의 이름을 가지고 술에 관한 정보 표시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xmlns="" id="{EC2F6E21-282E-41FC-A2A5-7B4E7E9C56CB}"/>
              </a:ext>
            </a:extLst>
          </p:cNvPr>
          <p:cNvSpPr/>
          <p:nvPr/>
        </p:nvSpPr>
        <p:spPr>
          <a:xfrm>
            <a:off x="6422783" y="2154831"/>
            <a:ext cx="856790" cy="679707"/>
          </a:xfrm>
          <a:prstGeom prst="rightArrow">
            <a:avLst/>
          </a:prstGeom>
          <a:solidFill>
            <a:srgbClr val="F3B5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xmlns="" id="{8BCD3096-B777-49C1-8A7D-0A94EC9680E6}"/>
              </a:ext>
            </a:extLst>
          </p:cNvPr>
          <p:cNvGrpSpPr/>
          <p:nvPr/>
        </p:nvGrpSpPr>
        <p:grpSpPr>
          <a:xfrm>
            <a:off x="7324753" y="1451066"/>
            <a:ext cx="3145534" cy="2207592"/>
            <a:chOff x="7324753" y="1451066"/>
            <a:chExt cx="3145534" cy="2207592"/>
          </a:xfrm>
        </p:grpSpPr>
        <p:sp>
          <p:nvSpPr>
            <p:cNvPr id="4" name="다이아몬드 3">
              <a:extLst>
                <a:ext uri="{FF2B5EF4-FFF2-40B4-BE49-F238E27FC236}">
                  <a16:creationId xmlns:a16="http://schemas.microsoft.com/office/drawing/2014/main" xmlns="" id="{A52E7C7A-5808-4408-B736-332F20B1EA59}"/>
                </a:ext>
              </a:extLst>
            </p:cNvPr>
            <p:cNvSpPr/>
            <p:nvPr/>
          </p:nvSpPr>
          <p:spPr>
            <a:xfrm>
              <a:off x="7324753" y="1451066"/>
              <a:ext cx="3145534" cy="2207592"/>
            </a:xfrm>
            <a:prstGeom prst="diamond">
              <a:avLst/>
            </a:prstGeom>
            <a:solidFill>
              <a:srgbClr val="F0A4A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28FE4C62-7E34-452D-BD9B-7066BEE66518}"/>
                </a:ext>
              </a:extLst>
            </p:cNvPr>
            <p:cNvSpPr txBox="1"/>
            <p:nvPr/>
          </p:nvSpPr>
          <p:spPr>
            <a:xfrm>
              <a:off x="8035244" y="2058567"/>
              <a:ext cx="191823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/>
                <a:t>ABSOLUT APEACH</a:t>
              </a:r>
              <a:endParaRPr lang="ko-KR" altLang="en-US" sz="3200" dirty="0"/>
            </a:p>
          </p:txBody>
        </p:sp>
      </p:grp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xmlns="" id="{1E0F3B9D-2E21-4980-B398-1F82C233A7DC}"/>
              </a:ext>
            </a:extLst>
          </p:cNvPr>
          <p:cNvSpPr/>
          <p:nvPr/>
        </p:nvSpPr>
        <p:spPr>
          <a:xfrm rot="7805031">
            <a:off x="7602438" y="3798514"/>
            <a:ext cx="856790" cy="679707"/>
          </a:xfrm>
          <a:prstGeom prst="rightArrow">
            <a:avLst/>
          </a:prstGeom>
          <a:solidFill>
            <a:srgbClr val="F3B5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xmlns="" id="{373FE5D8-9F7B-4049-815F-FB66B47F0D6C}"/>
              </a:ext>
            </a:extLst>
          </p:cNvPr>
          <p:cNvGrpSpPr/>
          <p:nvPr/>
        </p:nvGrpSpPr>
        <p:grpSpPr>
          <a:xfrm>
            <a:off x="678570" y="4258895"/>
            <a:ext cx="6720315" cy="1801774"/>
            <a:chOff x="678570" y="4258895"/>
            <a:chExt cx="6720315" cy="180177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xmlns="" id="{501FA3C1-B747-4B18-8CB3-E17BF4D7D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8570" y="4258895"/>
              <a:ext cx="6720315" cy="1321847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xmlns="" id="{762FD17B-0633-4370-B5AC-B2BA74F95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8570" y="5489169"/>
              <a:ext cx="2674230" cy="571500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A1127DF7-F398-4BD5-9D1B-073A091258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82" y="307927"/>
            <a:ext cx="3866727" cy="405476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B8E85635-875C-43B5-AF9A-7C95CE415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9442" y="1885811"/>
            <a:ext cx="2136031" cy="12499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xmlns="" id="{076873DA-CA76-4A51-BA60-AD9DEFDFDD42}"/>
              </a:ext>
            </a:extLst>
          </p:cNvPr>
          <p:cNvSpPr/>
          <p:nvPr/>
        </p:nvSpPr>
        <p:spPr>
          <a:xfrm>
            <a:off x="3107065" y="2109054"/>
            <a:ext cx="856790" cy="679707"/>
          </a:xfrm>
          <a:prstGeom prst="rightArrow">
            <a:avLst/>
          </a:prstGeom>
          <a:solidFill>
            <a:srgbClr val="F3B5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6438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 animBg="1"/>
      <p:bldP spid="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16" name="오각형 15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6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12" name="Shape 115">
            <a:extLst>
              <a:ext uri="{FF2B5EF4-FFF2-40B4-BE49-F238E27FC236}">
                <a16:creationId xmlns:a16="http://schemas.microsoft.com/office/drawing/2014/main" xmlns="" id="{2EE06552-95B7-4CD5-8981-80372A1C2613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DCDB0849-690C-4A5B-9489-BCF8B0732D37}"/>
              </a:ext>
            </a:extLst>
          </p:cNvPr>
          <p:cNvSpPr txBox="1"/>
          <p:nvPr/>
        </p:nvSpPr>
        <p:spPr>
          <a:xfrm>
            <a:off x="89452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xmlns="" id="{3AAA9E1D-0B5F-4345-9871-A32D9EAD3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레시피 보여주기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348070A3-E295-41F3-8B93-C18A0142433E}"/>
              </a:ext>
            </a:extLst>
          </p:cNvPr>
          <p:cNvSpPr txBox="1"/>
          <p:nvPr/>
        </p:nvSpPr>
        <p:spPr>
          <a:xfrm>
            <a:off x="668776" y="2264107"/>
            <a:ext cx="9288905" cy="14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정보들을 담은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Activity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를 생성하여 알고 싶은 칵테일 정보를 누르면 정보를 표시해준다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864DFBE4-D700-4689-8E1A-86695C09C1D7}"/>
              </a:ext>
            </a:extLst>
          </p:cNvPr>
          <p:cNvSpPr txBox="1"/>
          <p:nvPr/>
        </p:nvSpPr>
        <p:spPr>
          <a:xfrm>
            <a:off x="887497" y="3629388"/>
            <a:ext cx="9288905" cy="2207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레시피 게시판으로 이동하는 버튼 생성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800100" lvl="1" indent="-3429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레시피 목록 보여줌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800100" lvl="1" indent="-3429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이름을 누르면 칵테일에 대한 정보를 표시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E9217400-DBBB-4BB4-B99A-F3726AB6C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61" y="3366346"/>
            <a:ext cx="11134725" cy="27336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DA429CD2-D0E7-47F0-9327-89C4E740F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76" y="1711794"/>
            <a:ext cx="8931573" cy="123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47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102142" y="92420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58" name="직선 연결선 57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그룹 58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60" name="오각형 59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7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2A0EEF60-D67C-4BEF-B788-7145B678DD21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38" name="Shape 115">
            <a:extLst>
              <a:ext uri="{FF2B5EF4-FFF2-40B4-BE49-F238E27FC236}">
                <a16:creationId xmlns:a16="http://schemas.microsoft.com/office/drawing/2014/main" xmlns="" id="{92CFE929-503A-43BF-9E2C-5DF3A5A77196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9" name="내용 개체 틀 2">
            <a:extLst>
              <a:ext uri="{FF2B5EF4-FFF2-40B4-BE49-F238E27FC236}">
                <a16:creationId xmlns:a16="http://schemas.microsoft.com/office/drawing/2014/main" xmlns="" id="{678F1B90-DA24-428A-BDD7-87C6B9887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가격대별 보드카 보여주기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BACB0DC4-E70F-46C6-B533-39B3262C4754}"/>
              </a:ext>
            </a:extLst>
          </p:cNvPr>
          <p:cNvSpPr txBox="1"/>
          <p:nvPr/>
        </p:nvSpPr>
        <p:spPr>
          <a:xfrm>
            <a:off x="668776" y="226410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비슷한 가격대의 보드카 정보들을 간략하게 보여준다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0ABF74F-10ED-44AA-8EF0-93818D6DA7C2}"/>
              </a:ext>
            </a:extLst>
          </p:cNvPr>
          <p:cNvSpPr txBox="1"/>
          <p:nvPr/>
        </p:nvSpPr>
        <p:spPr>
          <a:xfrm>
            <a:off x="887497" y="3143295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가격정보를 바탕으로 비슷한 가격대의 술들을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2-3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 보여준다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2390108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fontAlgn="base"/>
            <a:endParaRPr lang="en-US" altLang="ko-KR"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20" name="오각형 19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8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279ED437-C76D-481A-9BE6-05509C00C6CB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28" name="Shape 115">
            <a:extLst>
              <a:ext uri="{FF2B5EF4-FFF2-40B4-BE49-F238E27FC236}">
                <a16:creationId xmlns:a16="http://schemas.microsoft.com/office/drawing/2014/main" xmlns="" id="{7BC9EF0F-CD34-483F-BD4A-0320E663B7C1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xmlns="" id="{0BD2BF37-C9A6-4FD2-AA4F-F6D5FBFC3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술 판매 사이트 보여주기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598EDA6F-5C24-45A8-8E06-525DB3558270}"/>
              </a:ext>
            </a:extLst>
          </p:cNvPr>
          <p:cNvSpPr txBox="1"/>
          <p:nvPr/>
        </p:nvSpPr>
        <p:spPr>
          <a:xfrm>
            <a:off x="668776" y="226410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해당 술의 판매 사이트를 보여준다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5A70D973-81FA-4207-9C91-23DA43463730}"/>
              </a:ext>
            </a:extLst>
          </p:cNvPr>
          <p:cNvSpPr txBox="1"/>
          <p:nvPr/>
        </p:nvSpPr>
        <p:spPr>
          <a:xfrm>
            <a:off x="766094" y="3141040"/>
            <a:ext cx="9288905" cy="14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술의 가격을 쉽게 비교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술의 판매 사이트를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2~3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 링크를 걸어준다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xmlns="" id="{E48BC4F4-F773-45CC-8731-CF5B8B1D6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53" y="51837"/>
            <a:ext cx="9288905" cy="5944022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xmlns="" id="{E0A3A1C6-852D-4715-BD9B-52C61978B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41" y="276736"/>
            <a:ext cx="8697738" cy="539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8911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102142" y="92420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58" name="직선 연결선 57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그룹 58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60" name="오각형 59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7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2A0EEF60-D67C-4BEF-B788-7145B678DD21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38" name="Shape 115">
            <a:extLst>
              <a:ext uri="{FF2B5EF4-FFF2-40B4-BE49-F238E27FC236}">
                <a16:creationId xmlns:a16="http://schemas.microsoft.com/office/drawing/2014/main" xmlns="" id="{92CFE929-503A-43BF-9E2C-5DF3A5A77196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9" name="내용 개체 틀 2">
            <a:extLst>
              <a:ext uri="{FF2B5EF4-FFF2-40B4-BE49-F238E27FC236}">
                <a16:creationId xmlns:a16="http://schemas.microsoft.com/office/drawing/2014/main" xmlns="" id="{678F1B90-DA24-428A-BDD7-87C6B9887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971318" cy="5052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SNS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처럼 이용하는 게시판 기능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BACB0DC4-E70F-46C6-B533-39B3262C4754}"/>
              </a:ext>
            </a:extLst>
          </p:cNvPr>
          <p:cNvSpPr txBox="1"/>
          <p:nvPr/>
        </p:nvSpPr>
        <p:spPr>
          <a:xfrm>
            <a:off x="668776" y="226410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인스타그램이나 페이스북같은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SNS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시스템으로 보여준다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0ABF74F-10ED-44AA-8EF0-93818D6DA7C2}"/>
              </a:ext>
            </a:extLst>
          </p:cNvPr>
          <p:cNvSpPr txBox="1"/>
          <p:nvPr/>
        </p:nvSpPr>
        <p:spPr>
          <a:xfrm>
            <a:off x="1092959" y="3967214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사진을 첨부하고 </a:t>
            </a:r>
            <a:r>
              <a:rPr lang="ko-KR" altLang="en-US" sz="24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태그등을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첨부해서 게시하여 공유한다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C10A1CF-0D54-4A89-970D-3A19D42078BF}"/>
              </a:ext>
            </a:extLst>
          </p:cNvPr>
          <p:cNvSpPr txBox="1"/>
          <p:nvPr/>
        </p:nvSpPr>
        <p:spPr>
          <a:xfrm>
            <a:off x="668776" y="306386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사용자들 끼리 소통할 수 있도록 한다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81892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102142" y="92420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58" name="직선 연결선 57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그룹 58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60" name="오각형 59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7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2A0EEF60-D67C-4BEF-B788-7145B678DD21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38" name="Shape 115">
            <a:extLst>
              <a:ext uri="{FF2B5EF4-FFF2-40B4-BE49-F238E27FC236}">
                <a16:creationId xmlns:a16="http://schemas.microsoft.com/office/drawing/2014/main" xmlns="" id="{92CFE929-503A-43BF-9E2C-5DF3A5A77196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9" name="내용 개체 틀 2">
            <a:extLst>
              <a:ext uri="{FF2B5EF4-FFF2-40B4-BE49-F238E27FC236}">
                <a16:creationId xmlns:a16="http://schemas.microsoft.com/office/drawing/2014/main" xmlns="" id="{678F1B90-DA24-428A-BDD7-87C6B9887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971318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</a:t>
            </a:r>
            <a:r>
              <a:rPr lang="en-US" altLang="ko-KR" dirty="0" smtClean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 </a:t>
            </a:r>
            <a:r>
              <a:rPr lang="ko-KR" altLang="en-US" dirty="0" smtClean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사용자 가입 및 정보 관리 기능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BACB0DC4-E70F-46C6-B533-39B3262C4754}"/>
              </a:ext>
            </a:extLst>
          </p:cNvPr>
          <p:cNvSpPr txBox="1"/>
          <p:nvPr/>
        </p:nvSpPr>
        <p:spPr>
          <a:xfrm>
            <a:off x="668776" y="2264107"/>
            <a:ext cx="10304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사용자들이 이 </a:t>
            </a:r>
            <a:r>
              <a:rPr lang="ko-KR" altLang="en-US" sz="2400" dirty="0" err="1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앱에</a:t>
            </a:r>
            <a:r>
              <a:rPr lang="ko-KR" altLang="en-US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가입할 수 있는 있고</a:t>
            </a:r>
            <a:r>
              <a:rPr lang="en-US" altLang="ko-KR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, </a:t>
            </a:r>
            <a:r>
              <a:rPr lang="ko-KR" altLang="en-US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로그인하면 </a:t>
            </a:r>
            <a:r>
              <a:rPr lang="ko-KR" altLang="en-US" sz="2400" dirty="0" err="1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앱을</a:t>
            </a:r>
            <a:r>
              <a:rPr lang="ko-KR" altLang="en-US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이용하게 한다</a:t>
            </a:r>
            <a:r>
              <a:rPr lang="en-US" altLang="ko-KR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  <a:r>
              <a:rPr lang="ko-KR" altLang="en-US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C10A1CF-0D54-4A89-970D-3A19D42078BF}"/>
              </a:ext>
            </a:extLst>
          </p:cNvPr>
          <p:cNvSpPr txBox="1"/>
          <p:nvPr/>
        </p:nvSpPr>
        <p:spPr>
          <a:xfrm>
            <a:off x="668776" y="306386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사용자들이 자기의 정보를 확인하고</a:t>
            </a:r>
            <a:r>
              <a:rPr lang="en-US" altLang="ko-KR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, </a:t>
            </a:r>
            <a:r>
              <a:rPr lang="ko-KR" altLang="en-US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정보수정을 할 수 </a:t>
            </a:r>
            <a:r>
              <a:rPr lang="ko-KR" altLang="en-US" sz="2400" dirty="0" err="1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있게한다</a:t>
            </a:r>
            <a:r>
              <a:rPr lang="en-US" altLang="ko-KR" sz="24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..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94274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5.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31558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578540" y="-29246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9</a:t>
            </a:r>
            <a:endParaRPr lang="ko-KR" altLang="en-US" sz="4000" dirty="0"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제목 1"/>
          <p:cNvSpPr txBox="1">
            <a:spLocks/>
          </p:cNvSpPr>
          <p:nvPr/>
        </p:nvSpPr>
        <p:spPr>
          <a:xfrm>
            <a:off x="759361" y="1248289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 3.4.3(Visual Studio 2017)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08940C93-CF53-47FD-9681-93D5B09B0174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개발환경</a:t>
            </a:r>
          </a:p>
        </p:txBody>
      </p:sp>
      <p:sp>
        <p:nvSpPr>
          <p:cNvPr id="27" name="제목 1">
            <a:extLst>
              <a:ext uri="{FF2B5EF4-FFF2-40B4-BE49-F238E27FC236}">
                <a16:creationId xmlns:a16="http://schemas.microsoft.com/office/drawing/2014/main" xmlns="" id="{1A0A0744-F01B-43B3-AF0A-87C66E8E5BDD}"/>
              </a:ext>
            </a:extLst>
          </p:cNvPr>
          <p:cNvSpPr txBox="1">
            <a:spLocks/>
          </p:cNvSpPr>
          <p:nvPr/>
        </p:nvSpPr>
        <p:spPr>
          <a:xfrm>
            <a:off x="759361" y="1994437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Python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8" name="제목 1">
            <a:extLst>
              <a:ext uri="{FF2B5EF4-FFF2-40B4-BE49-F238E27FC236}">
                <a16:creationId xmlns:a16="http://schemas.microsoft.com/office/drawing/2014/main" xmlns="" id="{C5A9FF3A-8760-4C32-95A0-AC448DC52697}"/>
              </a:ext>
            </a:extLst>
          </p:cNvPr>
          <p:cNvSpPr txBox="1">
            <a:spLocks/>
          </p:cNvSpPr>
          <p:nvPr/>
        </p:nvSpPr>
        <p:spPr>
          <a:xfrm>
            <a:off x="745438" y="2698818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Android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Studio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3.1.4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제목 1">
            <a:extLst>
              <a:ext uri="{FF2B5EF4-FFF2-40B4-BE49-F238E27FC236}">
                <a16:creationId xmlns:a16="http://schemas.microsoft.com/office/drawing/2014/main" xmlns="" id="{C5DCA43C-6DBB-468F-AE99-92B65E2D778E}"/>
              </a:ext>
            </a:extLst>
          </p:cNvPr>
          <p:cNvSpPr txBox="1">
            <a:spLocks/>
          </p:cNvSpPr>
          <p:nvPr/>
        </p:nvSpPr>
        <p:spPr>
          <a:xfrm>
            <a:off x="745438" y="3457280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MySQL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5.7.23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제목 1">
            <a:extLst>
              <a:ext uri="{FF2B5EF4-FFF2-40B4-BE49-F238E27FC236}">
                <a16:creationId xmlns:a16="http://schemas.microsoft.com/office/drawing/2014/main" xmlns="" id="{38F3AEC5-D814-4818-B310-6379F08A2375}"/>
              </a:ext>
            </a:extLst>
          </p:cNvPr>
          <p:cNvSpPr txBox="1">
            <a:spLocks/>
          </p:cNvSpPr>
          <p:nvPr/>
        </p:nvSpPr>
        <p:spPr>
          <a:xfrm>
            <a:off x="745438" y="4240916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Eclipse EE IDE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xmlns="" id="{13BC0E49-721B-4A2C-8221-336876A6D122}"/>
              </a:ext>
            </a:extLst>
          </p:cNvPr>
          <p:cNvSpPr txBox="1">
            <a:spLocks/>
          </p:cNvSpPr>
          <p:nvPr/>
        </p:nvSpPr>
        <p:spPr>
          <a:xfrm>
            <a:off x="752453" y="5083945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Raspberrypi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4.14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xmlns="" id="{C5DC174F-2940-4D8F-ADBC-7B2F1CDA6CC8}"/>
              </a:ext>
            </a:extLst>
          </p:cNvPr>
          <p:cNvSpPr txBox="1">
            <a:spLocks/>
          </p:cNvSpPr>
          <p:nvPr/>
        </p:nvSpPr>
        <p:spPr>
          <a:xfrm>
            <a:off x="745438" y="5842407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Apach-tomcat-9.0.11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132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6.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업무 분담</a:t>
            </a:r>
          </a:p>
        </p:txBody>
      </p:sp>
    </p:spTree>
    <p:extLst>
      <p:ext uri="{BB962C8B-B14F-4D97-AF65-F5344CB8AC3E}">
        <p14:creationId xmlns:p14="http://schemas.microsoft.com/office/powerpoint/2010/main" val="93590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60630" y="150270"/>
            <a:ext cx="73940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4F84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[CONTENTS]</a:t>
            </a:r>
            <a:endParaRPr lang="ko-KR" altLang="en-US" sz="6600" b="1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34F84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465878" y="1637963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아이디어 제안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43" name="직선 연결선 42"/>
          <p:cNvCxnSpPr/>
          <p:nvPr/>
        </p:nvCxnSpPr>
        <p:spPr>
          <a:xfrm>
            <a:off x="3223645" y="1472605"/>
            <a:ext cx="5868000" cy="0"/>
          </a:xfrm>
          <a:prstGeom prst="line">
            <a:avLst/>
          </a:prstGeom>
          <a:ln w="76200"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7E0F1368-435C-4264-9C82-5150DF974F00}"/>
              </a:ext>
            </a:extLst>
          </p:cNvPr>
          <p:cNvSpPr txBox="1"/>
          <p:nvPr/>
        </p:nvSpPr>
        <p:spPr>
          <a:xfrm>
            <a:off x="4614893" y="2243576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(Vodka) 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9EB68FE0-4DF4-43EE-8839-B28413993F6E}"/>
              </a:ext>
            </a:extLst>
          </p:cNvPr>
          <p:cNvSpPr txBox="1"/>
          <p:nvPr/>
        </p:nvSpPr>
        <p:spPr>
          <a:xfrm>
            <a:off x="4522128" y="2849190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App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제작배경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486D592D-2493-4D9C-B1FB-2FBFAA6B6ACC}"/>
              </a:ext>
            </a:extLst>
          </p:cNvPr>
          <p:cNvSpPr txBox="1"/>
          <p:nvPr/>
        </p:nvSpPr>
        <p:spPr>
          <a:xfrm>
            <a:off x="4522127" y="3343770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개발내용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BE42AE22-496D-4983-9491-53D6F4007DF2}"/>
              </a:ext>
            </a:extLst>
          </p:cNvPr>
          <p:cNvSpPr txBox="1"/>
          <p:nvPr/>
        </p:nvSpPr>
        <p:spPr>
          <a:xfrm>
            <a:off x="4522127" y="3866990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환경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D7CBB6C2-2EF6-4FA0-A469-180CCF115FF5}"/>
              </a:ext>
            </a:extLst>
          </p:cNvPr>
          <p:cNvSpPr txBox="1"/>
          <p:nvPr/>
        </p:nvSpPr>
        <p:spPr>
          <a:xfrm>
            <a:off x="4522127" y="4421966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5665AC6E-900C-418F-AA86-C8BCE36C08F9}"/>
              </a:ext>
            </a:extLst>
          </p:cNvPr>
          <p:cNvSpPr txBox="1"/>
          <p:nvPr/>
        </p:nvSpPr>
        <p:spPr>
          <a:xfrm>
            <a:off x="4522126" y="4945186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7.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198727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0" grpId="0"/>
      <p:bldP spid="21" grpId="0"/>
      <p:bldP spid="22" grpId="0"/>
      <p:bldP spid="23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398010" y="-30277"/>
            <a:ext cx="766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10</a:t>
            </a:r>
            <a:endParaRPr lang="ko-KR" altLang="en-US" sz="3200" dirty="0"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04425" y="2554378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안드로이드 </a:t>
            </a:r>
            <a:r>
              <a: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GUI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A485AD4A-F26D-4ACC-8A12-461DD108B1E5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14" name="직사각형 13"/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>
                  <a:solidFill>
                    <a:prstClr val="white"/>
                  </a:solidFill>
                </a:rPr>
                <a:t>박지호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D630B9F8-7200-4627-8498-26552B13ACBF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A679ACFC-E2E7-42A3-B048-E76E964E49E8}"/>
              </a:ext>
            </a:extLst>
          </p:cNvPr>
          <p:cNvSpPr txBox="1"/>
          <p:nvPr/>
        </p:nvSpPr>
        <p:spPr>
          <a:xfrm>
            <a:off x="1519240" y="3302373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서버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42468AF9-9E8D-4DAA-8CC1-593C0EB01E60}"/>
              </a:ext>
            </a:extLst>
          </p:cNvPr>
          <p:cNvSpPr txBox="1"/>
          <p:nvPr/>
        </p:nvSpPr>
        <p:spPr>
          <a:xfrm>
            <a:off x="1504426" y="182124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 데이터 셋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DBEAABF4-32A3-4FAA-982A-13E98C2A8BAE}"/>
              </a:ext>
            </a:extLst>
          </p:cNvPr>
          <p:cNvSpPr txBox="1"/>
          <p:nvPr/>
        </p:nvSpPr>
        <p:spPr>
          <a:xfrm>
            <a:off x="1519240" y="4193572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술 판매 사이트 </a:t>
            </a:r>
            <a:r>
              <a:rPr lang="ko-KR" altLang="en-US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나타내주기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CF220CF5-AF24-4064-B2C2-4F88FE873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090" y="3295905"/>
            <a:ext cx="1513590" cy="13694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9D2DE967-5B54-4860-A2F5-D1DE271CD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807" y="2303110"/>
            <a:ext cx="1995295" cy="13625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FE92800A-F602-4733-A232-DBD9F7E121D0}"/>
              </a:ext>
            </a:extLst>
          </p:cNvPr>
          <p:cNvSpPr txBox="1"/>
          <p:nvPr/>
        </p:nvSpPr>
        <p:spPr>
          <a:xfrm>
            <a:off x="1519240" y="497895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 검색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66352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8" grpId="0"/>
      <p:bldP spid="19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1425906" y="-51647"/>
            <a:ext cx="766094" cy="730287"/>
            <a:chOff x="11425906" y="-51647"/>
            <a:chExt cx="766094" cy="730287"/>
          </a:xfrm>
        </p:grpSpPr>
        <p:sp>
          <p:nvSpPr>
            <p:cNvPr id="4" name="오각형 3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425906" y="-51647"/>
              <a:ext cx="766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11</a:t>
              </a:r>
              <a:endParaRPr lang="ko-KR" altLang="en-US" sz="36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09FA129E-4606-4B3B-A41A-165F63BE0BA7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xmlns="" id="{68E48BB3-B932-40D4-B040-A4A911B6F44E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7A2EC1FE-D07A-4372-84C4-25FB9B1376EB}"/>
                </a:ext>
              </a:extLst>
            </p:cNvPr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42545C13-ED00-4CD0-AB7F-A4BFEE4E5A0C}"/>
                </a:ext>
              </a:extLst>
            </p:cNvPr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 err="1">
                  <a:solidFill>
                    <a:prstClr val="white"/>
                  </a:solidFill>
                </a:rPr>
                <a:t>최영재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9B6CCBF6-6F17-46A8-9003-B9843D4D362A}"/>
              </a:ext>
            </a:extLst>
          </p:cNvPr>
          <p:cNvSpPr txBox="1"/>
          <p:nvPr/>
        </p:nvSpPr>
        <p:spPr>
          <a:xfrm>
            <a:off x="1504426" y="182124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 데이터 셋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7DF4F866-FA79-4B2A-B56D-232424B90E45}"/>
              </a:ext>
            </a:extLst>
          </p:cNvPr>
          <p:cNvSpPr txBox="1"/>
          <p:nvPr/>
        </p:nvSpPr>
        <p:spPr>
          <a:xfrm>
            <a:off x="1504425" y="2555266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서버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7FF8A0DE-3595-4B9C-B28A-52A6278982F6}"/>
              </a:ext>
            </a:extLst>
          </p:cNvPr>
          <p:cNvSpPr txBox="1"/>
          <p:nvPr/>
        </p:nvSpPr>
        <p:spPr>
          <a:xfrm>
            <a:off x="1504424" y="3289285"/>
            <a:ext cx="103506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이미지를 </a:t>
            </a:r>
            <a:r>
              <a:rPr lang="ko-KR" altLang="en-US" sz="2400" b="1" spc="300" dirty="0" err="1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텍스쳐로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바꿔주는 기능 구현</a:t>
            </a:r>
            <a:r>
              <a:rPr lang="en-US" altLang="ko-KR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(Google Vision API)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B3736083-0C84-4E7E-8633-EDB1E3AFB67D}"/>
              </a:ext>
            </a:extLst>
          </p:cNvPr>
          <p:cNvSpPr txBox="1"/>
          <p:nvPr/>
        </p:nvSpPr>
        <p:spPr>
          <a:xfrm>
            <a:off x="1504423" y="4034655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레시피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52DA564-D5A9-4A8A-9D86-BCD8D773E922}"/>
              </a:ext>
            </a:extLst>
          </p:cNvPr>
          <p:cNvSpPr txBox="1"/>
          <p:nvPr/>
        </p:nvSpPr>
        <p:spPr>
          <a:xfrm>
            <a:off x="1504422" y="4844701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SNS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커뮤니티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83764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1425906" y="-51647"/>
            <a:ext cx="766094" cy="730287"/>
            <a:chOff x="11425906" y="-51647"/>
            <a:chExt cx="766094" cy="730287"/>
          </a:xfrm>
        </p:grpSpPr>
        <p:sp>
          <p:nvSpPr>
            <p:cNvPr id="4" name="오각형 3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425906" y="-51647"/>
              <a:ext cx="766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12</a:t>
              </a:r>
              <a:endParaRPr lang="ko-KR" altLang="en-US" sz="36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09FA129E-4606-4B3B-A41A-165F63BE0BA7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xmlns="" id="{68E48BB3-B932-40D4-B040-A4A911B6F44E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7A2EC1FE-D07A-4372-84C4-25FB9B1376EB}"/>
                </a:ext>
              </a:extLst>
            </p:cNvPr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42545C13-ED00-4CD0-AB7F-A4BFEE4E5A0C}"/>
                </a:ext>
              </a:extLst>
            </p:cNvPr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 err="1">
                  <a:solidFill>
                    <a:prstClr val="white"/>
                  </a:solidFill>
                </a:rPr>
                <a:t>이혜성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9B6CCBF6-6F17-46A8-9003-B9843D4D362A}"/>
              </a:ext>
            </a:extLst>
          </p:cNvPr>
          <p:cNvSpPr txBox="1"/>
          <p:nvPr/>
        </p:nvSpPr>
        <p:spPr>
          <a:xfrm>
            <a:off x="1504426" y="1821247"/>
            <a:ext cx="80486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로 </a:t>
            </a:r>
            <a:r>
              <a:rPr lang="ko-KR" altLang="en-US" sz="2400" b="1" spc="300" dirty="0" err="1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라벨텍스쳐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구간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인식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B3736083-0C84-4E7E-8633-EDB1E3AFB67D}"/>
              </a:ext>
            </a:extLst>
          </p:cNvPr>
          <p:cNvSpPr txBox="1"/>
          <p:nvPr/>
        </p:nvSpPr>
        <p:spPr>
          <a:xfrm>
            <a:off x="1504424" y="4347360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가격대별 보드카 보여주는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1B86269C-0088-48E7-A037-BDA50AB6A5B6}"/>
              </a:ext>
            </a:extLst>
          </p:cNvPr>
          <p:cNvSpPr txBox="1"/>
          <p:nvPr/>
        </p:nvSpPr>
        <p:spPr>
          <a:xfrm>
            <a:off x="1504423" y="516875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레포트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및 발표자료 작성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14AC1AD2-8B11-4E4E-A8D7-6CDAC9B3BC83}"/>
              </a:ext>
            </a:extLst>
          </p:cNvPr>
          <p:cNvGrpSpPr/>
          <p:nvPr/>
        </p:nvGrpSpPr>
        <p:grpSpPr>
          <a:xfrm>
            <a:off x="1504425" y="2555266"/>
            <a:ext cx="9324940" cy="2174013"/>
            <a:chOff x="1504425" y="2555266"/>
            <a:chExt cx="9324940" cy="217401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7DF4F866-FA79-4B2A-B56D-232424B90E45}"/>
                </a:ext>
              </a:extLst>
            </p:cNvPr>
            <p:cNvSpPr txBox="1"/>
            <p:nvPr/>
          </p:nvSpPr>
          <p:spPr>
            <a:xfrm>
              <a:off x="1504425" y="2555266"/>
              <a:ext cx="8048625" cy="1792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fontAlgn="base">
                <a:lnSpc>
                  <a:spcPct val="250000"/>
                </a:lnSpc>
                <a:buFont typeface="Arial" panose="020B0604020202020204" pitchFamily="34" charset="0"/>
                <a:buChar char="•"/>
              </a:pP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srgbClr val="F8887C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SNS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커뮤니티 구현</a:t>
              </a:r>
              <a:endPara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  <a:p>
              <a:pPr fontAlgn="base">
                <a:lnSpc>
                  <a:spcPct val="250000"/>
                </a:lnSpc>
              </a:pP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	-</a:t>
              </a:r>
              <a:r>
                <a:rPr lang="en-US" altLang="ko-KR" sz="2400" b="1" spc="300" dirty="0" err="1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mySQL</a:t>
              </a: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이용한 </a:t>
              </a: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DB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관리</a:t>
              </a:r>
              <a:endPara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pic>
          <p:nvPicPr>
            <p:cNvPr id="2" name="그림 1">
              <a:extLst>
                <a:ext uri="{FF2B5EF4-FFF2-40B4-BE49-F238E27FC236}">
                  <a16:creationId xmlns:a16="http://schemas.microsoft.com/office/drawing/2014/main" xmlns="" id="{CD57BCED-D993-4E05-84D3-D06DE53F36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46" r="4103"/>
            <a:stretch/>
          </p:blipFill>
          <p:spPr>
            <a:xfrm>
              <a:off x="7673788" y="2692860"/>
              <a:ext cx="3155577" cy="2036419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1B86269C-0088-48E7-A037-BDA50AB6A5B6}"/>
              </a:ext>
            </a:extLst>
          </p:cNvPr>
          <p:cNvSpPr txBox="1"/>
          <p:nvPr/>
        </p:nvSpPr>
        <p:spPr>
          <a:xfrm>
            <a:off x="1504422" y="5857810"/>
            <a:ext cx="80486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smtClean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사용자 가입 및 정보 관리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58760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1" grpId="0"/>
      <p:bldP spid="16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41101" y="256828"/>
            <a:ext cx="4338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7.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일정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74149" y="1780920"/>
            <a:ext cx="11834342" cy="4106518"/>
          </a:xfrm>
          <a:prstGeom prst="rect">
            <a:avLst/>
          </a:prstGeom>
          <a:solidFill>
            <a:srgbClr val="FADB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2400" dirty="0"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11425906" y="-44701"/>
            <a:ext cx="804043" cy="723341"/>
            <a:chOff x="11425906" y="-44701"/>
            <a:chExt cx="804043" cy="723341"/>
          </a:xfrm>
        </p:grpSpPr>
        <p:sp>
          <p:nvSpPr>
            <p:cNvPr id="26" name="오각형 25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1463855" y="-44701"/>
              <a:ext cx="766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13</a:t>
              </a:r>
              <a:endParaRPr lang="ko-KR" altLang="en-US" sz="36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38FF39F3-8E80-429E-B4A8-7FA7B27ED361}"/>
              </a:ext>
            </a:extLst>
          </p:cNvPr>
          <p:cNvSpPr txBox="1"/>
          <p:nvPr/>
        </p:nvSpPr>
        <p:spPr>
          <a:xfrm>
            <a:off x="739321" y="2075139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데이터 베이스 설계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2AFA4318-E517-407A-AC96-4D878150C409}"/>
              </a:ext>
            </a:extLst>
          </p:cNvPr>
          <p:cNvSpPr txBox="1"/>
          <p:nvPr/>
        </p:nvSpPr>
        <p:spPr>
          <a:xfrm>
            <a:off x="739321" y="2731738"/>
            <a:ext cx="43389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안드로이드 </a:t>
            </a:r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GUI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및 </a:t>
            </a:r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영상처리 구현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091BA63F-15F7-445A-B688-539301331F3A}"/>
              </a:ext>
            </a:extLst>
          </p:cNvPr>
          <p:cNvSpPr txBox="1"/>
          <p:nvPr/>
        </p:nvSpPr>
        <p:spPr>
          <a:xfrm>
            <a:off x="739321" y="5073150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데모 및 발표 준비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7BF44ABC-2BCC-41D0-B24B-206FDB87139A}"/>
              </a:ext>
            </a:extLst>
          </p:cNvPr>
          <p:cNvSpPr txBox="1"/>
          <p:nvPr/>
        </p:nvSpPr>
        <p:spPr>
          <a:xfrm>
            <a:off x="739321" y="4404044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안드로이드 기능 구현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71E987A0-1C4B-4675-8804-DD7CB124DD9C}"/>
              </a:ext>
            </a:extLst>
          </p:cNvPr>
          <p:cNvSpPr txBox="1"/>
          <p:nvPr/>
        </p:nvSpPr>
        <p:spPr>
          <a:xfrm>
            <a:off x="739321" y="3819225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</a:t>
            </a:r>
            <a:r>
              <a:rPr lang="ko-KR" altLang="en-US" sz="2800" dirty="0" err="1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라즈베리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파이에 서버 구축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35225FC8-D637-4FE2-A8D1-B3D07F039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21" y="1176088"/>
            <a:ext cx="10262697" cy="501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57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8" grpId="0"/>
      <p:bldP spid="29" grpId="0"/>
      <p:bldP spid="3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fontAlgn="base"/>
            <a:endParaRPr lang="en-US" altLang="ko-KR"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xmlns="" id="{F1DD056B-13C1-46B2-B4E5-7E3509560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C7179E61-8265-45F9-928B-4E6C12C3FC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D623E31E-F0F5-450A-84ED-EF18CACECB56}"/>
              </a:ext>
            </a:extLst>
          </p:cNvPr>
          <p:cNvSpPr txBox="1"/>
          <p:nvPr/>
        </p:nvSpPr>
        <p:spPr>
          <a:xfrm>
            <a:off x="4425663" y="1181403"/>
            <a:ext cx="35844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Q &amp; 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2B28AB71-4704-44DB-A628-6A1059748DE8}"/>
              </a:ext>
            </a:extLst>
          </p:cNvPr>
          <p:cNvSpPr txBox="1"/>
          <p:nvPr/>
        </p:nvSpPr>
        <p:spPr>
          <a:xfrm>
            <a:off x="3990656" y="2870672"/>
            <a:ext cx="4903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Vodka search Application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17F93469-8A50-4D7B-BE3F-D3C3E22F315F}"/>
              </a:ext>
            </a:extLst>
          </p:cNvPr>
          <p:cNvSpPr txBox="1"/>
          <p:nvPr/>
        </p:nvSpPr>
        <p:spPr>
          <a:xfrm>
            <a:off x="4387382" y="3987328"/>
            <a:ext cx="4110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박지호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최영재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이혜성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941077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아이디어 제안</a:t>
            </a:r>
          </a:p>
        </p:txBody>
      </p:sp>
    </p:spTree>
    <p:extLst>
      <p:ext uri="{BB962C8B-B14F-4D97-AF65-F5344CB8AC3E}">
        <p14:creationId xmlns:p14="http://schemas.microsoft.com/office/powerpoint/2010/main" val="2546840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78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244676" y="137864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20330" y="1531164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보드카를 검색 할 수 있는 모바일 어플리케이션 개발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528728" y="-77868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2975" y="276075"/>
            <a:ext cx="47474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아이디어 제안</a:t>
            </a: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8BCF96C2-5864-49CC-94B8-FC4B8F82D7EF}"/>
              </a:ext>
            </a:extLst>
          </p:cNvPr>
          <p:cNvSpPr/>
          <p:nvPr/>
        </p:nvSpPr>
        <p:spPr>
          <a:xfrm>
            <a:off x="1420330" y="3628701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카메라로 사진을 찍으면 정보를 띄워주는 </a:t>
            </a:r>
            <a:r>
              <a:rPr lang="en-US" altLang="ko-KR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App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2F72EADF-02CB-4360-8E3E-7B7F76E7C448}"/>
              </a:ext>
            </a:extLst>
          </p:cNvPr>
          <p:cNvSpPr/>
          <p:nvPr/>
        </p:nvSpPr>
        <p:spPr>
          <a:xfrm>
            <a:off x="1420330" y="2967400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많은 보드카들에 대한 정보를 담은 </a:t>
            </a:r>
            <a:r>
              <a:rPr lang="en-US" altLang="ko-KR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APP X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561284B6-3CCF-412E-9A01-2B2EBDD88578}"/>
              </a:ext>
            </a:extLst>
          </p:cNvPr>
          <p:cNvSpPr/>
          <p:nvPr/>
        </p:nvSpPr>
        <p:spPr>
          <a:xfrm>
            <a:off x="1420330" y="2239205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많은 종류의 보드카 존재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075A3A67-30DF-4D24-A0F3-1C94A23AF647}"/>
              </a:ext>
            </a:extLst>
          </p:cNvPr>
          <p:cNvSpPr/>
          <p:nvPr/>
        </p:nvSpPr>
        <p:spPr>
          <a:xfrm>
            <a:off x="1420329" y="4356896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보드카에 대한 접근성 증가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796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Vodka</a:t>
            </a:r>
            <a:endParaRPr lang="ko-KR" altLang="en-US" sz="6000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005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78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08"/>
          <p:cNvSpPr/>
          <p:nvPr/>
        </p:nvSpPr>
        <p:spPr>
          <a:xfrm>
            <a:off x="251986" y="196073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2504" y="303501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</a:t>
            </a:r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(Vodka)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란</a:t>
            </a:r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??</a:t>
            </a:r>
            <a:endParaRPr lang="ko-KR" altLang="en-US" sz="40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4" name="오각형 3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2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이등변 삼각형 26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17772" y="1306810"/>
            <a:ext cx="8158037" cy="942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양주</a:t>
            </a:r>
            <a:r>
              <a:rPr lang="en-US" altLang="ko-KR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: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서양식으로 제조한 술 </a:t>
            </a:r>
            <a:r>
              <a:rPr lang="en-US" altLang="ko-KR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증류주</a:t>
            </a:r>
            <a:r>
              <a:rPr lang="en-US" altLang="ko-KR" sz="32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)</a:t>
            </a:r>
            <a:endParaRPr lang="ko-KR" altLang="en-US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D076F8EF-E53F-4A99-A901-84951598B4C5}"/>
              </a:ext>
            </a:extLst>
          </p:cNvPr>
          <p:cNvSpPr/>
          <p:nvPr/>
        </p:nvSpPr>
        <p:spPr>
          <a:xfrm>
            <a:off x="907757" y="2096150"/>
            <a:ext cx="8158037" cy="730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증류주</a:t>
            </a:r>
            <a:r>
              <a:rPr lang="en-US" altLang="ko-KR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: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양조주를 증류기에 끓여 정제한 술</a:t>
            </a:r>
            <a:endParaRPr lang="ko-KR" altLang="en-US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1B0ED526-647F-4CC2-B558-692A47548BBD}"/>
              </a:ext>
            </a:extLst>
          </p:cNvPr>
          <p:cNvSpPr/>
          <p:nvPr/>
        </p:nvSpPr>
        <p:spPr>
          <a:xfrm>
            <a:off x="917772" y="2797822"/>
            <a:ext cx="9299655" cy="1465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보드카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(Vodka),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위스키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(Whiskey),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럼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(Rum),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진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(Gin), </a:t>
            </a:r>
            <a:r>
              <a:rPr lang="ko-KR" altLang="ko-KR" sz="2400" b="1" dirty="0" err="1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데킬라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(Tequila),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브랜디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(Brandy)</a:t>
            </a:r>
            <a:endParaRPr lang="ko-KR" altLang="en-US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D8E2E863-830C-4FDC-8009-B716577BCDFE}"/>
              </a:ext>
            </a:extLst>
          </p:cNvPr>
          <p:cNvSpPr/>
          <p:nvPr/>
        </p:nvSpPr>
        <p:spPr>
          <a:xfrm>
            <a:off x="907756" y="4263095"/>
            <a:ext cx="8158037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도수가 높기에 다른 술들과 섞어서도 많이 마심</a:t>
            </a:r>
            <a:endParaRPr lang="ko-KR" altLang="en-US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A4C6E94C-2D4C-4364-A464-349B783BEFB8}"/>
              </a:ext>
            </a:extLst>
          </p:cNvPr>
          <p:cNvSpPr txBox="1">
            <a:spLocks/>
          </p:cNvSpPr>
          <p:nvPr/>
        </p:nvSpPr>
        <p:spPr>
          <a:xfrm>
            <a:off x="2064032" y="2671046"/>
            <a:ext cx="8819181" cy="1382218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60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</a:t>
            </a:r>
            <a:r>
              <a:rPr lang="en-US" altLang="ko-KR" sz="60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(Vodka)</a:t>
            </a:r>
            <a:endParaRPr lang="ko-KR" altLang="en-US" sz="60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895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App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제작배경</a:t>
            </a:r>
          </a:p>
        </p:txBody>
      </p:sp>
    </p:spTree>
    <p:extLst>
      <p:ext uri="{BB962C8B-B14F-4D97-AF65-F5344CB8AC3E}">
        <p14:creationId xmlns:p14="http://schemas.microsoft.com/office/powerpoint/2010/main" val="268974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78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08"/>
          <p:cNvSpPr/>
          <p:nvPr/>
        </p:nvSpPr>
        <p:spPr>
          <a:xfrm>
            <a:off x="209128" y="157401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571586" y="-77207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40141" y="1682197"/>
            <a:ext cx="8125823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1">
                <a:ln>
                  <a:solidFill>
                    <a:srgbClr val="F7786B">
                      <a:alpha val="0"/>
                    </a:srgb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0" spc="90" dirty="0">
                <a:solidFill>
                  <a:srgbClr val="F7786B"/>
                </a:solidFill>
              </a:rPr>
              <a:t> </a:t>
            </a:r>
            <a:r>
              <a:rPr lang="ko-KR" altLang="en-US" sz="2800" spc="90" dirty="0"/>
              <a:t>와인에 관한 정보</a:t>
            </a:r>
            <a:r>
              <a:rPr lang="en-US" altLang="ko-KR" sz="2800" spc="90" dirty="0"/>
              <a:t>, App</a:t>
            </a:r>
            <a:r>
              <a:rPr lang="ko-KR" altLang="en-US" sz="2800" spc="90" dirty="0"/>
              <a:t>만 다양하다</a:t>
            </a:r>
            <a:endParaRPr lang="en-US" altLang="ko-KR" sz="2800" spc="90" dirty="0"/>
          </a:p>
          <a:p>
            <a:r>
              <a:rPr lang="en-US" altLang="ko-KR" sz="2000" spc="90" dirty="0"/>
              <a:t>	</a:t>
            </a:r>
            <a:r>
              <a:rPr lang="en-US" altLang="ko-KR" sz="2800" spc="90" dirty="0"/>
              <a:t>-</a:t>
            </a:r>
            <a:r>
              <a:rPr lang="ko-KR" altLang="en-US" sz="2800" spc="90" dirty="0"/>
              <a:t>보드카 도수</a:t>
            </a:r>
            <a:r>
              <a:rPr lang="en-US" altLang="ko-KR" sz="2800" spc="90" dirty="0"/>
              <a:t>, </a:t>
            </a:r>
            <a:r>
              <a:rPr lang="ko-KR" altLang="en-US" sz="2800" spc="90" dirty="0" err="1"/>
              <a:t>가격등</a:t>
            </a:r>
            <a:r>
              <a:rPr lang="ko-KR" altLang="en-US" sz="2800" spc="90" dirty="0"/>
              <a:t> 기본적인 정보</a:t>
            </a:r>
            <a:endParaRPr lang="en-US" altLang="ko-KR" sz="2800" spc="90" dirty="0"/>
          </a:p>
          <a:p>
            <a:r>
              <a:rPr lang="en-US" altLang="ko-KR" sz="2800" spc="90" dirty="0"/>
              <a:t>	-</a:t>
            </a:r>
            <a:r>
              <a:rPr lang="ko-KR" altLang="en-US" sz="2800" spc="90" dirty="0"/>
              <a:t>맛있게 먹는 법</a:t>
            </a:r>
            <a:r>
              <a:rPr lang="en-US" altLang="ko-KR" sz="2800" spc="90" dirty="0"/>
              <a:t>, </a:t>
            </a:r>
            <a:r>
              <a:rPr lang="ko-KR" altLang="en-US" sz="2800" spc="90" dirty="0"/>
              <a:t>리뷰 등 정보가 많지 않다</a:t>
            </a:r>
            <a:endParaRPr lang="en-US" altLang="ko-KR" sz="2800" spc="90" dirty="0"/>
          </a:p>
        </p:txBody>
      </p: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이등변 삼각형 26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08CB26A5-E33E-447F-B08A-83FB36497CF9}"/>
              </a:ext>
            </a:extLst>
          </p:cNvPr>
          <p:cNvSpPr txBox="1"/>
          <p:nvPr/>
        </p:nvSpPr>
        <p:spPr>
          <a:xfrm>
            <a:off x="209127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App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제작 배경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58C225A3-B679-4D90-8C48-24C3ECD0BE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D7857F97-3931-4865-BC47-375A686FC5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923" y="1712855"/>
            <a:ext cx="3022252" cy="517580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7CFA389-A045-4C53-80BE-B4F1EBA38D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359" y="1682197"/>
            <a:ext cx="2963647" cy="512825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E17201D9-9031-49CB-B97A-A2584C6A27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41" y="1682197"/>
            <a:ext cx="2896033" cy="517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9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0" presetClass="exit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08"/>
          <p:cNvSpPr/>
          <p:nvPr/>
        </p:nvSpPr>
        <p:spPr>
          <a:xfrm>
            <a:off x="281968" y="336340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571586" y="-77207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</a:t>
            </a:r>
            <a:endParaRPr lang="ko-KR" altLang="en-US" sz="4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이등변 삼각형 26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08CB26A5-E33E-447F-B08A-83FB36497CF9}"/>
              </a:ext>
            </a:extLst>
          </p:cNvPr>
          <p:cNvSpPr txBox="1"/>
          <p:nvPr/>
        </p:nvSpPr>
        <p:spPr>
          <a:xfrm>
            <a:off x="209127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App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제작 배경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CCB63567-3B42-41D6-AC68-7C0F9893A88F}"/>
              </a:ext>
            </a:extLst>
          </p:cNvPr>
          <p:cNvGrpSpPr/>
          <p:nvPr/>
        </p:nvGrpSpPr>
        <p:grpSpPr>
          <a:xfrm>
            <a:off x="1003267" y="1687632"/>
            <a:ext cx="6942236" cy="991061"/>
            <a:chOff x="3147695" y="1754733"/>
            <a:chExt cx="6942236" cy="99106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56109F89-8D84-48FC-B3D9-F970845E97F8}"/>
                </a:ext>
              </a:extLst>
            </p:cNvPr>
            <p:cNvSpPr txBox="1"/>
            <p:nvPr/>
          </p:nvSpPr>
          <p:spPr>
            <a:xfrm>
              <a:off x="3752193" y="1754733"/>
              <a:ext cx="6337738" cy="523220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3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보드카에 정보에 대한 접근성 증가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xmlns="" id="{96C1583F-05F7-4E1F-A20B-E3C251A8B31F}"/>
                </a:ext>
              </a:extLst>
            </p:cNvPr>
            <p:cNvSpPr/>
            <p:nvPr/>
          </p:nvSpPr>
          <p:spPr>
            <a:xfrm>
              <a:off x="3147695" y="1790727"/>
              <a:ext cx="604498" cy="621398"/>
            </a:xfrm>
            <a:prstGeom prst="rect">
              <a:avLst/>
            </a:prstGeom>
            <a:solidFill>
              <a:srgbClr val="F54F3D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F7EFE21E-B85D-41FA-B78E-C2A7A0E58B91}"/>
                </a:ext>
              </a:extLst>
            </p:cNvPr>
            <p:cNvSpPr txBox="1"/>
            <p:nvPr/>
          </p:nvSpPr>
          <p:spPr>
            <a:xfrm>
              <a:off x="3837422" y="2284129"/>
              <a:ext cx="5622206" cy="461665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애플리케이션 개발로 인한 접근성 증가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ED1E88E8-5B99-4252-ACCD-7A12E7592189}"/>
              </a:ext>
            </a:extLst>
          </p:cNvPr>
          <p:cNvGrpSpPr/>
          <p:nvPr/>
        </p:nvGrpSpPr>
        <p:grpSpPr>
          <a:xfrm>
            <a:off x="1003267" y="3702724"/>
            <a:ext cx="6942236" cy="1708214"/>
            <a:chOff x="3147695" y="1754733"/>
            <a:chExt cx="6942236" cy="17082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18F7B0CF-6AC1-4BF7-A277-B785D624DEDB}"/>
                </a:ext>
              </a:extLst>
            </p:cNvPr>
            <p:cNvSpPr txBox="1"/>
            <p:nvPr/>
          </p:nvSpPr>
          <p:spPr>
            <a:xfrm>
              <a:off x="3752193" y="1754733"/>
              <a:ext cx="6337738" cy="523220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3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사진촬영으로 손쉽게 보드카 검색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xmlns="" id="{CCF7F169-2534-4332-9C51-8084002E18C7}"/>
                </a:ext>
              </a:extLst>
            </p:cNvPr>
            <p:cNvSpPr/>
            <p:nvPr/>
          </p:nvSpPr>
          <p:spPr>
            <a:xfrm>
              <a:off x="3147695" y="1790727"/>
              <a:ext cx="604498" cy="621398"/>
            </a:xfrm>
            <a:prstGeom prst="rect">
              <a:avLst/>
            </a:prstGeom>
            <a:solidFill>
              <a:srgbClr val="F54F3D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7A19864D-574E-4BC2-A673-39EA686A6C6D}"/>
                </a:ext>
              </a:extLst>
            </p:cNvPr>
            <p:cNvSpPr txBox="1"/>
            <p:nvPr/>
          </p:nvSpPr>
          <p:spPr>
            <a:xfrm>
              <a:off x="3837422" y="2324174"/>
              <a:ext cx="4660031" cy="1138773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보드카에 대한 친숙함 증가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어디서든 쉽게 정보에 접근 가능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  <a:p>
              <a:endPara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D779550E-34C8-4643-B644-C3B498C50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737" y="2909922"/>
            <a:ext cx="5033623" cy="302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555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584</Words>
  <Application>Microsoft Office PowerPoint</Application>
  <PresentationFormat>와이드스크린</PresentationFormat>
  <Paragraphs>125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Arial</vt:lpstr>
      <vt:lpstr>KoPub돋움체 Light</vt:lpstr>
      <vt:lpstr>배달의민족 한나</vt:lpstr>
      <vt:lpstr>맑은 고딕</vt:lpstr>
      <vt:lpstr>나눔고딕 ExtraBold</vt:lpstr>
      <vt:lpstr>KoPub돋움체 Bold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박세진</dc:creator>
  <cp:lastModifiedBy>최영재</cp:lastModifiedBy>
  <cp:revision>145</cp:revision>
  <dcterms:created xsi:type="dcterms:W3CDTF">2016-05-20T11:42:13Z</dcterms:created>
  <dcterms:modified xsi:type="dcterms:W3CDTF">2018-09-12T13:28:26Z</dcterms:modified>
</cp:coreProperties>
</file>